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6"/>
  </p:sldMasterIdLst>
  <p:sldIdLst>
    <p:sldId id="256" r:id="rId7"/>
    <p:sldId id="257" r:id="rId8"/>
    <p:sldId id="259" r:id="rId9"/>
    <p:sldId id="258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9" r:id="rId19"/>
    <p:sldId id="268" r:id="rId20"/>
  </p:sldIdLst>
  <p:sldSz cx="12192000" cy="6858000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4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FB6E-BE6C-4DDA-823C-B29C861B5F79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B977-E110-40DB-A4D8-32F4382F3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101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FB6E-BE6C-4DDA-823C-B29C861B5F79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B977-E110-40DB-A4D8-32F4382F3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25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FB6E-BE6C-4DDA-823C-B29C861B5F79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B977-E110-40DB-A4D8-32F4382F3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88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FB6E-BE6C-4DDA-823C-B29C861B5F79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B977-E110-40DB-A4D8-32F4382F3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721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FB6E-BE6C-4DDA-823C-B29C861B5F79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B977-E110-40DB-A4D8-32F4382F3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99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FB6E-BE6C-4DDA-823C-B29C861B5F79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B977-E110-40DB-A4D8-32F4382F3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161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FB6E-BE6C-4DDA-823C-B29C861B5F79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B977-E110-40DB-A4D8-32F4382F3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92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FB6E-BE6C-4DDA-823C-B29C861B5F79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B977-E110-40DB-A4D8-32F4382F3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57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FB6E-BE6C-4DDA-823C-B29C861B5F79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B977-E110-40DB-A4D8-32F4382F3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21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FB6E-BE6C-4DDA-823C-B29C861B5F79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B977-E110-40DB-A4D8-32F4382F3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104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0FB6E-BE6C-4DDA-823C-B29C861B5F79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6B977-E110-40DB-A4D8-32F4382F3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380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0FB6E-BE6C-4DDA-823C-B29C861B5F79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6B977-E110-40DB-A4D8-32F4382F3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9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ailymotion.com/video/x6t660_a-good-man-in-hell_new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Genocide?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35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Respond: Guiding 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 there similarities between what is happening in Darfur today and what happened in Rwanda? </a:t>
            </a:r>
          </a:p>
          <a:p>
            <a:r>
              <a:rPr lang="en-US" dirty="0" smtClean="0"/>
              <a:t>What lessons have we learned from what happened in Rwanda and how can they be applied to the current situation in Darfur? </a:t>
            </a:r>
          </a:p>
          <a:p>
            <a:r>
              <a:rPr lang="en-US" dirty="0" smtClean="0"/>
              <a:t>Write these three terms on your notebook.</a:t>
            </a:r>
          </a:p>
          <a:p>
            <a:pPr marL="0" indent="0">
              <a:buNone/>
            </a:pPr>
            <a:r>
              <a:rPr lang="en-US" dirty="0" smtClean="0"/>
              <a:t> – “International”, “National”, and “Local”.</a:t>
            </a:r>
          </a:p>
          <a:p>
            <a:pPr marL="0" indent="0">
              <a:buNone/>
            </a:pPr>
            <a:r>
              <a:rPr lang="en-US" dirty="0" smtClean="0"/>
              <a:t>• What can be done to stop the genocide on each level. Begin with international and end with the local level.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21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RAISE AWARENESS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YOU Can Do To Help Stop the Atrocities and Reduce the Suffering of the People of Darfur?</a:t>
            </a:r>
          </a:p>
          <a:p>
            <a:r>
              <a:rPr lang="en-US" dirty="0" smtClean="0"/>
              <a:t>Help raise awareness of the genocide in your school and/or local community: </a:t>
            </a:r>
          </a:p>
          <a:p>
            <a:r>
              <a:rPr lang="en-US" dirty="0" smtClean="0"/>
              <a:t>Design a  T-shirts to be sale and use in a protest for the genocide in Sudan.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67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8784"/>
            <a:ext cx="13093083" cy="6905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73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7892" y="0"/>
            <a:ext cx="8551572" cy="9001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9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Exit Ticket: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From the Holocaust to Darfur: Have We Learned Our Lessons? Explain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58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Genocide?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90688"/>
            <a:ext cx="121920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1. “When is something killing versus genocide? </a:t>
            </a:r>
          </a:p>
          <a:p>
            <a:pPr marL="0" indent="0">
              <a:buNone/>
            </a:pPr>
            <a:r>
              <a:rPr lang="en-US" sz="3600" dirty="0" smtClean="0"/>
              <a:t>2. How do we measure it and define it?”</a:t>
            </a:r>
          </a:p>
          <a:p>
            <a:pPr marL="0" indent="0">
              <a:buNone/>
            </a:pPr>
            <a:r>
              <a:rPr lang="en-US" sz="3600" dirty="0" smtClean="0"/>
              <a:t>3. This is the “spectrum of violence.”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Least Harmful -------------------------------------------------------------- Most Harmful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90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Pretend that…..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world is populated by two groups of people: the </a:t>
            </a:r>
            <a:r>
              <a:rPr lang="en-US" dirty="0" smtClean="0">
                <a:solidFill>
                  <a:srgbClr val="7030A0"/>
                </a:solidFill>
              </a:rPr>
              <a:t>Purple People</a:t>
            </a:r>
          </a:p>
          <a:p>
            <a:pPr marL="0" indent="0">
              <a:buNone/>
            </a:pPr>
            <a:r>
              <a:rPr lang="en-US" dirty="0" smtClean="0"/>
              <a:t>and the </a:t>
            </a:r>
            <a:r>
              <a:rPr lang="en-US" dirty="0" smtClean="0">
                <a:solidFill>
                  <a:srgbClr val="FF00FF"/>
                </a:solidFill>
              </a:rPr>
              <a:t>Pink People. </a:t>
            </a:r>
            <a:endParaRPr lang="en-US" dirty="0">
              <a:solidFill>
                <a:srgbClr val="FF00FF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W</a:t>
            </a:r>
            <a:r>
              <a:rPr lang="en-US" dirty="0" smtClean="0"/>
              <a:t>here on the spectrum you would place the following acts of violence: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94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349" y="112736"/>
            <a:ext cx="10515600" cy="4351338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Spitting on someone because they are Purple.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2. Calling someone a bad name because they are Purple.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3. Beating up a random Purple person walking down the street because they are Purple.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4. Passing a law to prevent all Purple people from getting jobs from Pink people.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5. Ransacking a neighborhood, breaking windows of houses and painting graffiti on Purple peoples’ houses.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6. Killing a Purple family because they are Purple.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7. Rounding up and taking all Purple people to a school yard and killing them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3511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Definition: Genocide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systematic extermination of a group of people on the basis of their</a:t>
            </a:r>
          </a:p>
          <a:p>
            <a:pPr marL="0" indent="0">
              <a:buNone/>
            </a:pPr>
            <a:r>
              <a:rPr lang="en-US" dirty="0" smtClean="0"/>
              <a:t>ethnicity, religion, or other defining characteristic.</a:t>
            </a:r>
          </a:p>
          <a:p>
            <a:r>
              <a:rPr lang="en-US" dirty="0"/>
              <a:t>G</a:t>
            </a:r>
            <a:r>
              <a:rPr lang="en-US" dirty="0" smtClean="0"/>
              <a:t>enocide has a few specific components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Systematic</a:t>
            </a:r>
            <a:r>
              <a:rPr lang="en-US" dirty="0" smtClean="0"/>
              <a:t> actions taken</a:t>
            </a:r>
          </a:p>
          <a:p>
            <a:r>
              <a:rPr lang="en-US" dirty="0" smtClean="0"/>
              <a:t>To destroy or exterminate a group of people</a:t>
            </a:r>
          </a:p>
          <a:p>
            <a:r>
              <a:rPr lang="en-US" dirty="0" smtClean="0"/>
              <a:t>Based on a specific characteristic of the group (such as race, religion, ethnicity)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34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Legal</a:t>
            </a:r>
            <a:r>
              <a:rPr lang="en-US" dirty="0" smtClean="0"/>
              <a:t> definition of genocide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of the following acts committed with intent to destroy, in whole or in part, a national, ethnical, racial or religious group, as such:</a:t>
            </a:r>
          </a:p>
          <a:p>
            <a:pPr marL="0" indent="0">
              <a:buNone/>
            </a:pPr>
            <a:r>
              <a:rPr lang="en-US" dirty="0" smtClean="0"/>
              <a:t>• Killing members of the group;</a:t>
            </a:r>
          </a:p>
          <a:p>
            <a:pPr marL="0" indent="0">
              <a:buNone/>
            </a:pPr>
            <a:r>
              <a:rPr lang="en-US" dirty="0" smtClean="0"/>
              <a:t>• Causing serious bodily or mental harm to members of the group;</a:t>
            </a:r>
          </a:p>
          <a:p>
            <a:pPr marL="0" indent="0">
              <a:buNone/>
            </a:pPr>
            <a:r>
              <a:rPr lang="en-US" dirty="0" smtClean="0"/>
              <a:t>• Deliberately inflicting on the group conditions of life calculated to bring about its physical destruction in whole or in part</a:t>
            </a:r>
          </a:p>
          <a:p>
            <a:pPr marL="0" indent="0">
              <a:buNone/>
            </a:pPr>
            <a:r>
              <a:rPr lang="en-US" dirty="0" smtClean="0"/>
              <a:t>• Imposing measures intended to prevent births within the group;</a:t>
            </a:r>
          </a:p>
          <a:p>
            <a:pPr marL="0" indent="0">
              <a:buNone/>
            </a:pPr>
            <a:r>
              <a:rPr lang="en-US" dirty="0" smtClean="0"/>
              <a:t>• Forcibly transferring children of the group to another group”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48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9757" y="310994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 smtClean="0"/>
              <a:t>Brief Overview of What is Happening in Darfur: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44710" y="3928056"/>
            <a:ext cx="864807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Read the overview and find evidence of Genocide. </a:t>
            </a:r>
          </a:p>
          <a:p>
            <a:r>
              <a:rPr lang="en-US" sz="3200" dirty="0" smtClean="0"/>
              <a:t>Use the web diagram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2601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580" y="370669"/>
            <a:ext cx="10534919" cy="587354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29577" y="3035792"/>
            <a:ext cx="22118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Evidence of Genocide</a:t>
            </a:r>
          </a:p>
          <a:p>
            <a:r>
              <a:rPr lang="en-US" dirty="0" smtClean="0"/>
              <a:t>In Sudan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56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 good man in Hell”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Rwanda genocide witness story.</a:t>
            </a:r>
          </a:p>
          <a:p>
            <a:endParaRPr lang="en-US" dirty="0"/>
          </a:p>
          <a:p>
            <a:r>
              <a:rPr lang="en-US" dirty="0" smtClean="0">
                <a:hlinkClick r:id="rId2"/>
              </a:rPr>
              <a:t>http://www.dailymotion.com/video/x6t660_a-good-man-in-hell_news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Use SOAPS GRAPHIC ORGANIZER to take notes during the video.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77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89CB0492-A23D-4CB1-9F46-242A6FF1CC64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35954480-E357-4006-A61A-3FEBD5633DB2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AFE94F9F-DB6B-4CA9-9567-E37AE79014FD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7C1AFF65-2EF7-4191-BD2E-914980B4B9D0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844A3DA5-5056-4A2B-B56F-3B02AF4BC4AC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1422</TotalTime>
  <Words>541</Words>
  <Application>Microsoft Office PowerPoint</Application>
  <PresentationFormat>Widescreen</PresentationFormat>
  <Paragraphs>65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What is Genocide?</vt:lpstr>
      <vt:lpstr>What is Genocide?</vt:lpstr>
      <vt:lpstr>Pretend that…..</vt:lpstr>
      <vt:lpstr>PowerPoint Presentation</vt:lpstr>
      <vt:lpstr>Definition: Genocide</vt:lpstr>
      <vt:lpstr>Legal definition of genocide  </vt:lpstr>
      <vt:lpstr>Brief Overview of What is Happening in Darfur:</vt:lpstr>
      <vt:lpstr>PowerPoint Presentation</vt:lpstr>
      <vt:lpstr>“A good man in Hell”</vt:lpstr>
      <vt:lpstr>Respond: Guiding questions:</vt:lpstr>
      <vt:lpstr>RAISE AWARENESS </vt:lpstr>
      <vt:lpstr>PowerPoint Presentation</vt:lpstr>
      <vt:lpstr>PowerPoint Presentation</vt:lpstr>
      <vt:lpstr>Exit Ticket:</vt:lpstr>
    </vt:vector>
  </TitlesOfParts>
  <Company>Austin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Genocide?</dc:title>
  <dc:creator>Maribel Velez Ramos</dc:creator>
  <cp:lastModifiedBy>Maribel Velez Ramos</cp:lastModifiedBy>
  <cp:revision>11</cp:revision>
  <cp:lastPrinted>2017-03-29T20:15:39Z</cp:lastPrinted>
  <dcterms:created xsi:type="dcterms:W3CDTF">2017-03-28T20:34:24Z</dcterms:created>
  <dcterms:modified xsi:type="dcterms:W3CDTF">2017-03-29T20:17:02Z</dcterms:modified>
</cp:coreProperties>
</file>