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1"/>
  </p:notesMasterIdLst>
  <p:sldIdLst>
    <p:sldId id="257" r:id="rId5"/>
    <p:sldId id="259" r:id="rId6"/>
    <p:sldId id="305" r:id="rId7"/>
    <p:sldId id="303" r:id="rId8"/>
    <p:sldId id="265" r:id="rId9"/>
    <p:sldId id="266" r:id="rId10"/>
    <p:sldId id="267" r:id="rId11"/>
    <p:sldId id="268" r:id="rId12"/>
    <p:sldId id="309" r:id="rId13"/>
    <p:sldId id="269" r:id="rId14"/>
    <p:sldId id="310" r:id="rId15"/>
    <p:sldId id="270" r:id="rId16"/>
    <p:sldId id="271" r:id="rId17"/>
    <p:sldId id="311" r:id="rId18"/>
    <p:sldId id="272" r:id="rId19"/>
    <p:sldId id="273" r:id="rId20"/>
    <p:sldId id="274" r:id="rId21"/>
    <p:sldId id="312" r:id="rId22"/>
    <p:sldId id="275" r:id="rId23"/>
    <p:sldId id="276" r:id="rId24"/>
    <p:sldId id="277" r:id="rId25"/>
    <p:sldId id="278" r:id="rId26"/>
    <p:sldId id="279" r:id="rId27"/>
    <p:sldId id="280" r:id="rId28"/>
    <p:sldId id="313"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8454A-D454-405B-9DA5-D5DB8CF21F6F}"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0DD63-753D-491F-8E1D-368BFF5697FC}" type="slidenum">
              <a:rPr lang="en-US" smtClean="0"/>
              <a:pPr/>
              <a:t>‹#›</a:t>
            </a:fld>
            <a:endParaRPr lang="en-US"/>
          </a:p>
        </p:txBody>
      </p:sp>
    </p:spTree>
    <p:extLst>
      <p:ext uri="{BB962C8B-B14F-4D97-AF65-F5344CB8AC3E}">
        <p14:creationId xmlns:p14="http://schemas.microsoft.com/office/powerpoint/2010/main" val="158355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0DD63-753D-491F-8E1D-368BFF5697FC}" type="slidenum">
              <a:rPr lang="en-US" smtClean="0"/>
              <a:pPr/>
              <a:t>11</a:t>
            </a:fld>
            <a:endParaRPr lang="en-US"/>
          </a:p>
        </p:txBody>
      </p:sp>
    </p:spTree>
    <p:extLst>
      <p:ext uri="{BB962C8B-B14F-4D97-AF65-F5344CB8AC3E}">
        <p14:creationId xmlns:p14="http://schemas.microsoft.com/office/powerpoint/2010/main" val="33939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943E6EF-2CD2-4213-BA50-B9A9C990D267}" type="datetimeFigureOut">
              <a:rPr lang="en-US" smtClean="0"/>
              <a:pPr/>
              <a:t>9/26/2016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4F9DF8B-639D-4902-A94E-4F7127C3038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E6EF-2CD2-4213-BA50-B9A9C990D267}"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DF8B-639D-4902-A94E-4F7127C303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43E6EF-2CD2-4213-BA50-B9A9C990D267}"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DF8B-639D-4902-A94E-4F7127C3038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43E6EF-2CD2-4213-BA50-B9A9C990D267}"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DF8B-639D-4902-A94E-4F7127C3038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943E6EF-2CD2-4213-BA50-B9A9C990D267}" type="datetimeFigureOut">
              <a:rPr lang="en-US" smtClean="0"/>
              <a:pPr/>
              <a:t>9/26/2016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4F9DF8B-639D-4902-A94E-4F7127C3038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43E6EF-2CD2-4213-BA50-B9A9C990D267}"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DF8B-639D-4902-A94E-4F7127C3038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43E6EF-2CD2-4213-BA50-B9A9C990D267}" type="datetimeFigureOut">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9DF8B-639D-4902-A94E-4F7127C3038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43E6EF-2CD2-4213-BA50-B9A9C990D267}" type="datetimeFigureOut">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9DF8B-639D-4902-A94E-4F7127C3038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E6EF-2CD2-4213-BA50-B9A9C990D267}" type="datetimeFigureOut">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9DF8B-639D-4902-A94E-4F7127C3038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E6EF-2CD2-4213-BA50-B9A9C990D267}"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DF8B-639D-4902-A94E-4F7127C3038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43E6EF-2CD2-4213-BA50-B9A9C990D267}"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DF8B-639D-4902-A94E-4F7127C3038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943E6EF-2CD2-4213-BA50-B9A9C990D267}" type="datetimeFigureOut">
              <a:rPr lang="en-US" smtClean="0"/>
              <a:pPr/>
              <a:t>9/26/2016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4F9DF8B-639D-4902-A94E-4F7127C3038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828800"/>
            <a:ext cx="8653561"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610600" cy="1143000"/>
          </a:xfrm>
        </p:spPr>
        <p:txBody>
          <a:bodyPr>
            <a:normAutofit/>
          </a:bodyPr>
          <a:lstStyle/>
          <a:p>
            <a:pPr algn="ctr"/>
            <a:r>
              <a:rPr lang="en-US" dirty="0" smtClean="0"/>
              <a:t>The Spread of New Technologies </a:t>
            </a:r>
            <a:br>
              <a:rPr lang="en-US" dirty="0" smtClean="0"/>
            </a:br>
            <a:r>
              <a:rPr lang="en-US" b="1" dirty="0" smtClean="0">
                <a:solidFill>
                  <a:srgbClr val="FF0000"/>
                </a:solidFill>
              </a:rPr>
              <a:t> Cellular (mobile) Phones</a:t>
            </a:r>
            <a:r>
              <a:rPr lang="en-US" dirty="0" smtClean="0"/>
              <a:t>. </a:t>
            </a:r>
            <a:endParaRPr lang="en-US" dirty="0"/>
          </a:p>
        </p:txBody>
      </p:sp>
      <p:pic>
        <p:nvPicPr>
          <p:cNvPr id="28674" name="Picture 2" descr="http://www.solarnavigator.net/sponsorship/sponsorship_images/Mobile_phone_use_world_map.jpg"/>
          <p:cNvPicPr>
            <a:picLocks noChangeAspect="1" noChangeArrowheads="1"/>
          </p:cNvPicPr>
          <p:nvPr/>
        </p:nvPicPr>
        <p:blipFill>
          <a:blip r:embed="rId2" cstate="print"/>
          <a:srcRect/>
          <a:stretch>
            <a:fillRect/>
          </a:stretch>
        </p:blipFill>
        <p:spPr bwMode="auto">
          <a:xfrm>
            <a:off x="228600" y="1905000"/>
            <a:ext cx="8807250" cy="3886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 </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Even more recently, scientists and engineers developed </a:t>
            </a:r>
            <a:r>
              <a:rPr lang="en-US" b="1" dirty="0" smtClean="0">
                <a:solidFill>
                  <a:srgbClr val="FF0000"/>
                </a:solidFill>
              </a:rPr>
              <a:t>cellular (mobile) phones</a:t>
            </a:r>
            <a:r>
              <a:rPr lang="en-US" dirty="0" smtClean="0"/>
              <a:t>.  These have spread rapidly even to </a:t>
            </a:r>
            <a:r>
              <a:rPr lang="en-US" b="1" dirty="0" smtClean="0">
                <a:solidFill>
                  <a:srgbClr val="FF0000"/>
                </a:solidFill>
              </a:rPr>
              <a:t>less developed nations</a:t>
            </a:r>
            <a:r>
              <a:rPr lang="en-US" dirty="0" smtClean="0"/>
              <a:t>, which lack enough telephone cables for landline telephones.  In just a few years, cellular phones have spread from </a:t>
            </a:r>
            <a:r>
              <a:rPr lang="en-US" b="1" dirty="0" smtClean="0">
                <a:solidFill>
                  <a:srgbClr val="FF0000"/>
                </a:solidFill>
              </a:rPr>
              <a:t>America</a:t>
            </a:r>
            <a:r>
              <a:rPr lang="en-US" dirty="0" smtClean="0"/>
              <a:t>, Japan, and Europe to every region of the world.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33383" y="1371600"/>
            <a:ext cx="8677238" cy="4114801"/>
          </a:xfrm>
          <a:prstGeom prst="rect">
            <a:avLst/>
          </a:prstGeom>
          <a:noFill/>
          <a:ln w="9525">
            <a:noFill/>
            <a:miter lim="800000"/>
            <a:headEnd/>
            <a:tailEnd/>
          </a:ln>
        </p:spPr>
      </p:pic>
      <p:sp>
        <p:nvSpPr>
          <p:cNvPr id="4" name="Rectangle 3"/>
          <p:cNvSpPr/>
          <p:nvPr/>
        </p:nvSpPr>
        <p:spPr>
          <a:xfrm>
            <a:off x="3200400" y="2438400"/>
            <a:ext cx="12192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Your phone</a:t>
            </a:r>
            <a:endParaRPr lang="en-US" sz="1400" dirty="0">
              <a:solidFill>
                <a:schemeClr val="tx1"/>
              </a:solidFill>
            </a:endParaRPr>
          </a:p>
        </p:txBody>
      </p:sp>
      <p:sp>
        <p:nvSpPr>
          <p:cNvPr id="5" name="TextBox 4"/>
          <p:cNvSpPr txBox="1"/>
          <p:nvPr/>
        </p:nvSpPr>
        <p:spPr>
          <a:xfrm>
            <a:off x="685800" y="685800"/>
            <a:ext cx="7158050" cy="369332"/>
          </a:xfrm>
          <a:prstGeom prst="rect">
            <a:avLst/>
          </a:prstGeom>
          <a:noFill/>
        </p:spPr>
        <p:txBody>
          <a:bodyPr wrap="none" rtlCol="0">
            <a:spAutoFit/>
          </a:bodyPr>
          <a:lstStyle/>
          <a:p>
            <a:r>
              <a:rPr lang="en-US" dirty="0" smtClean="0"/>
              <a:t>Name: _______________________________   Date: _____________</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pPr algn="ctr"/>
            <a:r>
              <a:rPr lang="en-US" dirty="0" smtClean="0"/>
              <a:t>3. The Spread of New Ideas</a:t>
            </a:r>
            <a:endParaRPr lang="en-US" dirty="0"/>
          </a:p>
        </p:txBody>
      </p:sp>
      <p:pic>
        <p:nvPicPr>
          <p:cNvPr id="30722" name="Picture 2" descr="http://1.bp.blogspot.com/_gB-zLbfTw5E/Sqb47Sz_-NI/AAAAAAAAAAM/kURV6Sjy18k/s320/IslamSpread.jpg"/>
          <p:cNvPicPr>
            <a:picLocks noChangeAspect="1" noChangeArrowheads="1"/>
          </p:cNvPicPr>
          <p:nvPr/>
        </p:nvPicPr>
        <p:blipFill>
          <a:blip r:embed="rId2" cstate="print"/>
          <a:srcRect/>
          <a:stretch>
            <a:fillRect/>
          </a:stretch>
        </p:blipFill>
        <p:spPr bwMode="auto">
          <a:xfrm>
            <a:off x="1143000" y="1600200"/>
            <a:ext cx="6452680" cy="473868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Ideas: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Contacts between different cultures can also lead to important </a:t>
            </a:r>
            <a:r>
              <a:rPr lang="en-US" b="1" dirty="0" smtClean="0">
                <a:solidFill>
                  <a:srgbClr val="FF0000"/>
                </a:solidFill>
              </a:rPr>
              <a:t>exchanges of ideas</a:t>
            </a:r>
            <a:r>
              <a:rPr lang="en-US" dirty="0" smtClean="0"/>
              <a:t>.  Religious beliefs, </a:t>
            </a:r>
            <a:r>
              <a:rPr lang="en-US" b="1" dirty="0" smtClean="0">
                <a:solidFill>
                  <a:srgbClr val="FF0000"/>
                </a:solidFill>
              </a:rPr>
              <a:t>political ideas</a:t>
            </a:r>
            <a:r>
              <a:rPr lang="en-US" dirty="0" smtClean="0"/>
              <a:t> (like democracy) and other ideas often spread from one culture to another.  The great world religions all spread from their places of origin to neighboring areas.  </a:t>
            </a:r>
            <a:r>
              <a:rPr lang="en-US" b="1" dirty="0" smtClean="0">
                <a:solidFill>
                  <a:srgbClr val="FF0000"/>
                </a:solidFill>
              </a:rPr>
              <a:t>Islam</a:t>
            </a:r>
            <a:r>
              <a:rPr lang="en-US" dirty="0" smtClean="0"/>
              <a:t>, for example, arose on the Arabian Peninsula.  Arab peoples then brought Islam to the rest of the </a:t>
            </a:r>
            <a:r>
              <a:rPr lang="en-US" b="1" dirty="0" smtClean="0">
                <a:solidFill>
                  <a:srgbClr val="FF0000"/>
                </a:solidFill>
              </a:rPr>
              <a:t>Middle East</a:t>
            </a:r>
            <a:r>
              <a:rPr lang="en-US" dirty="0" smtClean="0"/>
              <a:t>, North Africa, and Spain.  Later, Islam spread to parts of </a:t>
            </a:r>
            <a:r>
              <a:rPr lang="en-US" b="1" dirty="0" smtClean="0">
                <a:solidFill>
                  <a:srgbClr val="FF0000"/>
                </a:solidFill>
              </a:rPr>
              <a:t>South and Southeast Asia.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28600" y="1066800"/>
            <a:ext cx="8653998"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88273" y="1524000"/>
            <a:ext cx="8727127" cy="3952875"/>
          </a:xfrm>
          <a:prstGeom prst="rect">
            <a:avLst/>
          </a:prstGeom>
          <a:noFill/>
          <a:ln w="9525">
            <a:noFill/>
            <a:miter lim="800000"/>
            <a:headEnd/>
            <a:tailEnd/>
          </a:ln>
        </p:spPr>
      </p:pic>
      <p:sp>
        <p:nvSpPr>
          <p:cNvPr id="3" name="TextBox 2"/>
          <p:cNvSpPr txBox="1"/>
          <p:nvPr/>
        </p:nvSpPr>
        <p:spPr>
          <a:xfrm>
            <a:off x="457200" y="685800"/>
            <a:ext cx="7664599" cy="369332"/>
          </a:xfrm>
          <a:prstGeom prst="rect">
            <a:avLst/>
          </a:prstGeom>
          <a:noFill/>
        </p:spPr>
        <p:txBody>
          <a:bodyPr wrap="none" rtlCol="0">
            <a:spAutoFit/>
          </a:bodyPr>
          <a:lstStyle/>
          <a:p>
            <a:r>
              <a:rPr lang="en-US" dirty="0" smtClean="0"/>
              <a:t>Name: _________________________________   Date: _______________</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990600"/>
          </a:xfrm>
        </p:spPr>
        <p:txBody>
          <a:bodyPr/>
          <a:lstStyle/>
          <a:p>
            <a:pPr algn="ctr"/>
            <a:r>
              <a:rPr lang="en-US" dirty="0" smtClean="0"/>
              <a:t>4. The Spread of Cultural Traits</a:t>
            </a:r>
            <a:endParaRPr lang="en-US" dirty="0"/>
          </a:p>
        </p:txBody>
      </p:sp>
      <p:pic>
        <p:nvPicPr>
          <p:cNvPr id="33794" name="Picture 2" descr="http://www.xtimeline.com/__UserPic_Large/2559/ELT200709292246376870733.JPG"/>
          <p:cNvPicPr>
            <a:picLocks noChangeAspect="1" noChangeArrowheads="1"/>
          </p:cNvPicPr>
          <p:nvPr/>
        </p:nvPicPr>
        <p:blipFill>
          <a:blip r:embed="rId2" cstate="print"/>
          <a:srcRect/>
          <a:stretch>
            <a:fillRect/>
          </a:stretch>
        </p:blipFill>
        <p:spPr bwMode="auto">
          <a:xfrm>
            <a:off x="1828800" y="1828800"/>
            <a:ext cx="5638800" cy="42291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Traits: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Even such elements of culture as </a:t>
            </a:r>
            <a:r>
              <a:rPr lang="en-US" b="1" dirty="0" smtClean="0">
                <a:solidFill>
                  <a:srgbClr val="FF0000"/>
                </a:solidFill>
              </a:rPr>
              <a:t>clothing fashions</a:t>
            </a:r>
            <a:r>
              <a:rPr lang="en-US" dirty="0" smtClean="0"/>
              <a:t>, art styles, ways of cooking food, and </a:t>
            </a:r>
            <a:r>
              <a:rPr lang="en-US" b="1" dirty="0" smtClean="0">
                <a:solidFill>
                  <a:srgbClr val="FF0000"/>
                </a:solidFill>
              </a:rPr>
              <a:t>music</a:t>
            </a:r>
            <a:r>
              <a:rPr lang="en-US" dirty="0" smtClean="0"/>
              <a:t> can spread from one region to another.  Walk down the streets of any American city and you might find Italian and Chinese restaurants or women wearing shoes based on styles from Europe.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762000" y="376709"/>
            <a:ext cx="7543800" cy="6166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smtClean="0"/>
              <a:t>Vocabulary</a:t>
            </a:r>
            <a:endParaRPr lang="en-US" dirty="0"/>
          </a:p>
        </p:txBody>
      </p:sp>
      <p:sp>
        <p:nvSpPr>
          <p:cNvPr id="3" name="Content Placeholder 2"/>
          <p:cNvSpPr>
            <a:spLocks noGrp="1"/>
          </p:cNvSpPr>
          <p:nvPr>
            <p:ph sz="quarter" idx="1"/>
          </p:nvPr>
        </p:nvSpPr>
        <p:spPr/>
        <p:txBody>
          <a:bodyPr/>
          <a:lstStyle/>
          <a:p>
            <a:r>
              <a:rPr lang="en-US" dirty="0" smtClean="0"/>
              <a:t>Diffusion</a:t>
            </a:r>
          </a:p>
          <a:p>
            <a:r>
              <a:rPr lang="en-US" dirty="0" smtClean="0"/>
              <a:t>Spatial Exchange</a:t>
            </a:r>
          </a:p>
          <a:p>
            <a:r>
              <a:rPr lang="en-US" dirty="0" smtClean="0"/>
              <a:t>Columbian Exchange</a:t>
            </a:r>
          </a:p>
          <a:p>
            <a:r>
              <a:rPr lang="en-US" dirty="0" smtClean="0"/>
              <a:t>Cultural Convergence</a:t>
            </a:r>
          </a:p>
          <a:p>
            <a:r>
              <a:rPr lang="en-US" dirty="0" smtClean="0"/>
              <a:t>Cultural Divergence</a:t>
            </a:r>
          </a:p>
          <a:p>
            <a:r>
              <a:rPr lang="en-US" dirty="0" smtClean="0"/>
              <a:t>Pandemics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49366" y="1905000"/>
            <a:ext cx="8842234" cy="2743539"/>
          </a:xfrm>
          <a:prstGeom prst="rect">
            <a:avLst/>
          </a:prstGeom>
          <a:noFill/>
          <a:ln w="9525">
            <a:noFill/>
            <a:miter lim="800000"/>
            <a:headEnd/>
            <a:tailEnd/>
          </a:ln>
        </p:spPr>
      </p:pic>
      <p:sp>
        <p:nvSpPr>
          <p:cNvPr id="3" name="TextBox 2"/>
          <p:cNvSpPr txBox="1"/>
          <p:nvPr/>
        </p:nvSpPr>
        <p:spPr>
          <a:xfrm>
            <a:off x="685800" y="914400"/>
            <a:ext cx="7284687" cy="369332"/>
          </a:xfrm>
          <a:prstGeom prst="rect">
            <a:avLst/>
          </a:prstGeom>
          <a:noFill/>
        </p:spPr>
        <p:txBody>
          <a:bodyPr wrap="none" rtlCol="0">
            <a:spAutoFit/>
          </a:bodyPr>
          <a:lstStyle/>
          <a:p>
            <a:r>
              <a:rPr lang="en-US" dirty="0" smtClean="0"/>
              <a:t>Name: ________________________________   Date: _____________</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Pandemics: The Spread of Disease</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We often think of the </a:t>
            </a:r>
            <a:r>
              <a:rPr lang="en-US" b="1" dirty="0" smtClean="0">
                <a:solidFill>
                  <a:srgbClr val="FF0000"/>
                </a:solidFill>
              </a:rPr>
              <a:t>diffusion</a:t>
            </a:r>
            <a:r>
              <a:rPr lang="en-US" dirty="0" smtClean="0"/>
              <a:t> of a new phenomenon as beneficial, but it can sometimes have negative effects.  One example of this is the spread of </a:t>
            </a:r>
            <a:r>
              <a:rPr lang="en-US" b="1" dirty="0" smtClean="0">
                <a:solidFill>
                  <a:srgbClr val="FF0000"/>
                </a:solidFill>
              </a:rPr>
              <a:t>new diseases </a:t>
            </a:r>
            <a:r>
              <a:rPr lang="en-US" dirty="0" smtClean="0"/>
              <a:t>from one culture to another.  The disease diffuses as the microorganisms that cause the disease are spread.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06246" y="838200"/>
            <a:ext cx="8576554"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06338" y="533401"/>
            <a:ext cx="864661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Pandemics</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Today, we live in an increasingly </a:t>
            </a:r>
            <a:r>
              <a:rPr lang="en-US" b="1" dirty="0" smtClean="0">
                <a:solidFill>
                  <a:srgbClr val="FF0000"/>
                </a:solidFill>
              </a:rPr>
              <a:t>interconnected world</a:t>
            </a:r>
            <a:r>
              <a:rPr lang="en-US" dirty="0" smtClean="0"/>
              <a:t>.  People travel more than ever on airlines that reach every corner of the globe.  In addition, our </a:t>
            </a:r>
            <a:r>
              <a:rPr lang="en-US" b="1" dirty="0" smtClean="0">
                <a:solidFill>
                  <a:srgbClr val="FF0000"/>
                </a:solidFill>
              </a:rPr>
              <a:t>global food supply </a:t>
            </a:r>
            <a:r>
              <a:rPr lang="en-US" dirty="0" smtClean="0"/>
              <a:t>plays a role in the spread of disease.  </a:t>
            </a:r>
            <a:r>
              <a:rPr lang="en-US" b="1" dirty="0" smtClean="0">
                <a:solidFill>
                  <a:srgbClr val="FF0000"/>
                </a:solidFill>
              </a:rPr>
              <a:t>Mass production </a:t>
            </a:r>
            <a:r>
              <a:rPr lang="en-US" dirty="0" smtClean="0"/>
              <a:t>and the global distribution of foods make it easier from some illnesses to spread.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Pandemics: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New diseases are therefore emerging at an unprecedented rate.  Often they have an ability to cross borders rapidly and spread from one country to another.  Some scientists fear a </a:t>
            </a:r>
            <a:r>
              <a:rPr lang="en-US" b="1" dirty="0" smtClean="0">
                <a:solidFill>
                  <a:srgbClr val="FF0000"/>
                </a:solidFill>
              </a:rPr>
              <a:t>pandemic flu</a:t>
            </a:r>
            <a:r>
              <a:rPr lang="en-US" dirty="0" smtClean="0"/>
              <a:t>, a new strain of influenza that might lead to a </a:t>
            </a:r>
            <a:r>
              <a:rPr lang="en-US" b="1" dirty="0" smtClean="0">
                <a:solidFill>
                  <a:srgbClr val="FF0000"/>
                </a:solidFill>
              </a:rPr>
              <a:t>global pandemic </a:t>
            </a:r>
            <a:r>
              <a:rPr lang="en-US" dirty="0" smtClean="0"/>
              <a:t>(an epidemic over a wide geographic area).</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77804" y="914400"/>
            <a:ext cx="8477122"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225984" y="132938"/>
            <a:ext cx="6698816" cy="65726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52400" y="762000"/>
            <a:ext cx="8771078" cy="5219700"/>
          </a:xfrm>
          <a:prstGeom prst="rect">
            <a:avLst/>
          </a:prstGeom>
          <a:noFill/>
          <a:ln w="9525">
            <a:noFill/>
            <a:miter lim="800000"/>
            <a:headEnd/>
            <a:tailEnd/>
          </a:ln>
        </p:spPr>
      </p:pic>
      <p:sp>
        <p:nvSpPr>
          <p:cNvPr id="3" name="TextBox 2"/>
          <p:cNvSpPr txBox="1"/>
          <p:nvPr/>
        </p:nvSpPr>
        <p:spPr>
          <a:xfrm>
            <a:off x="685800" y="381000"/>
            <a:ext cx="7559442" cy="369332"/>
          </a:xfrm>
          <a:prstGeom prst="rect">
            <a:avLst/>
          </a:prstGeom>
          <a:noFill/>
        </p:spPr>
        <p:txBody>
          <a:bodyPr wrap="none" rtlCol="0">
            <a:spAutoFit/>
          </a:bodyPr>
          <a:lstStyle/>
          <a:p>
            <a:r>
              <a:rPr lang="en-US" dirty="0" smtClean="0"/>
              <a:t>Name: _____________________________  Date:___________________</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5374" y="1143000"/>
            <a:ext cx="880622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336212"/>
            <a:ext cx="8077200" cy="6304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2754" y="1905000"/>
            <a:ext cx="8608529" cy="3124200"/>
          </a:xfrm>
          <a:prstGeom prst="rect">
            <a:avLst/>
          </a:prstGeom>
          <a:noFill/>
          <a:ln w="9525">
            <a:noFill/>
            <a:miter lim="800000"/>
            <a:headEnd/>
            <a:tailEnd/>
          </a:ln>
        </p:spPr>
      </p:pic>
      <p:sp>
        <p:nvSpPr>
          <p:cNvPr id="4" name="TextBox 3"/>
          <p:cNvSpPr txBox="1"/>
          <p:nvPr/>
        </p:nvSpPr>
        <p:spPr>
          <a:xfrm>
            <a:off x="1143000" y="685800"/>
            <a:ext cx="6396623" cy="369332"/>
          </a:xfrm>
          <a:prstGeom prst="rect">
            <a:avLst/>
          </a:prstGeom>
          <a:noFill/>
        </p:spPr>
        <p:txBody>
          <a:bodyPr wrap="none" rtlCol="0">
            <a:spAutoFit/>
          </a:bodyPr>
          <a:lstStyle/>
          <a:p>
            <a:r>
              <a:rPr lang="en-US" dirty="0" smtClean="0"/>
              <a:t>Name: _____________________________ Date: __________</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990600"/>
          </a:xfrm>
        </p:spPr>
        <p:txBody>
          <a:bodyPr>
            <a:normAutofit/>
          </a:bodyPr>
          <a:lstStyle/>
          <a:p>
            <a:pPr algn="ctr"/>
            <a:r>
              <a:rPr lang="en-US" dirty="0" smtClean="0"/>
              <a:t>2. The Spread of New Technologies</a:t>
            </a:r>
            <a:endParaRPr lang="en-US" dirty="0"/>
          </a:p>
        </p:txBody>
      </p:sp>
      <p:pic>
        <p:nvPicPr>
          <p:cNvPr id="5122" name="Picture 2" descr="http://www.computermuseum.li/Testpage/Apricot-F1-PC.jpg"/>
          <p:cNvPicPr>
            <a:picLocks noChangeAspect="1" noChangeArrowheads="1"/>
          </p:cNvPicPr>
          <p:nvPr/>
        </p:nvPicPr>
        <p:blipFill>
          <a:blip r:embed="rId2" cstate="print"/>
          <a:srcRect/>
          <a:stretch>
            <a:fillRect/>
          </a:stretch>
        </p:blipFill>
        <p:spPr bwMode="auto">
          <a:xfrm>
            <a:off x="1676400" y="1524000"/>
            <a:ext cx="5257800" cy="464340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Today, the spread of new products is especially rapid.  People learn of new products through travel, </a:t>
            </a:r>
            <a:r>
              <a:rPr lang="en-US" b="1" dirty="0" smtClean="0">
                <a:solidFill>
                  <a:srgbClr val="FF0000"/>
                </a:solidFill>
              </a:rPr>
              <a:t>newspapers, television</a:t>
            </a:r>
            <a:r>
              <a:rPr lang="en-US" dirty="0" smtClean="0"/>
              <a:t>, and telephone conversations.  For example, </a:t>
            </a:r>
            <a:r>
              <a:rPr lang="en-US" b="1" dirty="0" smtClean="0">
                <a:solidFill>
                  <a:srgbClr val="FF0000"/>
                </a:solidFill>
              </a:rPr>
              <a:t>personal computers</a:t>
            </a:r>
            <a:r>
              <a:rPr lang="en-US" dirty="0" smtClean="0"/>
              <a:t> did not exist before the 1980s.  They were first developed in the </a:t>
            </a:r>
            <a:r>
              <a:rPr lang="en-US" b="1" dirty="0" smtClean="0">
                <a:solidFill>
                  <a:srgbClr val="FF0000"/>
                </a:solidFill>
              </a:rPr>
              <a:t>United States</a:t>
            </a:r>
            <a:r>
              <a:rPr lang="en-US" dirty="0" smtClean="0"/>
              <a:t>, but they quickly spread through the world.</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0E419C4-C4E7-41C4-BE47-C6F11AA8EC5F}">
  <ds:schemaRefs>
    <ds:schemaRef ds:uri="ESRI.ArcGIS.Mapping.OfficeIntegration.PowerPointInfo"/>
  </ds:schemaRefs>
</ds:datastoreItem>
</file>

<file path=customXml/itemProps2.xml><?xml version="1.0" encoding="utf-8"?>
<ds:datastoreItem xmlns:ds="http://schemas.openxmlformats.org/officeDocument/2006/customXml" ds:itemID="{E823D8D6-D857-413F-B7CA-F52A58A6BDD7}">
  <ds:schemaRefs>
    <ds:schemaRef ds:uri="ESRI.ArcGIS.Mapping.OfficeIntegration.PowerPointInfo"/>
  </ds:schemaRefs>
</ds:datastoreItem>
</file>

<file path=customXml/itemProps3.xml><?xml version="1.0" encoding="utf-8"?>
<ds:datastoreItem xmlns:ds="http://schemas.openxmlformats.org/officeDocument/2006/customXml" ds:itemID="{4A82D388-EE33-4EEA-A399-E041E342806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Origin</Template>
  <TotalTime>1425</TotalTime>
  <Words>510</Words>
  <Application>Microsoft Office PowerPoint</Application>
  <PresentationFormat>On-screen Show (4:3)</PresentationFormat>
  <Paragraphs>39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Bookman Old Style</vt:lpstr>
      <vt:lpstr>Calibri</vt:lpstr>
      <vt:lpstr>Gill Sans MT</vt:lpstr>
      <vt:lpstr>Wingdings</vt:lpstr>
      <vt:lpstr>Wingdings 3</vt:lpstr>
      <vt:lpstr>Origin</vt:lpstr>
      <vt:lpstr>PowerPoint Presentation</vt:lpstr>
      <vt:lpstr>Vocabulary</vt:lpstr>
      <vt:lpstr>PowerPoint Presentation</vt:lpstr>
      <vt:lpstr>PowerPoint Presentation</vt:lpstr>
      <vt:lpstr>PowerPoint Presentation</vt:lpstr>
      <vt:lpstr>PowerPoint Presentation</vt:lpstr>
      <vt:lpstr>PowerPoint Presentation</vt:lpstr>
      <vt:lpstr>2. The Spread of New Technologies</vt:lpstr>
      <vt:lpstr>New Technology</vt:lpstr>
      <vt:lpstr>The Spread of New Technologies   Cellular (mobile) Phones. </vt:lpstr>
      <vt:lpstr>New Technology: </vt:lpstr>
      <vt:lpstr>PowerPoint Presentation</vt:lpstr>
      <vt:lpstr>3. The Spread of New Ideas</vt:lpstr>
      <vt:lpstr>New Ideas:</vt:lpstr>
      <vt:lpstr>PowerPoint Presentation</vt:lpstr>
      <vt:lpstr>PowerPoint Presentation</vt:lpstr>
      <vt:lpstr>4. The Spread of Cultural Traits</vt:lpstr>
      <vt:lpstr>Cultural Traits:</vt:lpstr>
      <vt:lpstr>PowerPoint Presentation</vt:lpstr>
      <vt:lpstr>PowerPoint Presentation</vt:lpstr>
      <vt:lpstr>5. Pandemics: The Spread of Disease</vt:lpstr>
      <vt:lpstr>PowerPoint Presentation</vt:lpstr>
      <vt:lpstr>PowerPoint Presentation</vt:lpstr>
      <vt:lpstr>Pandemics</vt:lpstr>
      <vt:lpstr>Pandemics: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 Cultural Diffusion and Convergence</dc:title>
  <dc:creator>Jordan</dc:creator>
  <cp:lastModifiedBy>Maribel Velez Ramos</cp:lastModifiedBy>
  <cp:revision>78</cp:revision>
  <dcterms:created xsi:type="dcterms:W3CDTF">2011-08-10T16:33:49Z</dcterms:created>
  <dcterms:modified xsi:type="dcterms:W3CDTF">2016-09-26T17:38:14Z</dcterms:modified>
</cp:coreProperties>
</file>